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91" r:id="rId11"/>
    <p:sldId id="289" r:id="rId12"/>
    <p:sldId id="302" r:id="rId13"/>
    <p:sldId id="301" r:id="rId14"/>
    <p:sldId id="275" r:id="rId15"/>
    <p:sldId id="273" r:id="rId16"/>
    <p:sldId id="276" r:id="rId17"/>
    <p:sldId id="277" r:id="rId18"/>
    <p:sldId id="294" r:id="rId19"/>
    <p:sldId id="263" r:id="rId20"/>
    <p:sldId id="271" r:id="rId21"/>
    <p:sldId id="272" r:id="rId22"/>
    <p:sldId id="274" r:id="rId23"/>
    <p:sldId id="260" r:id="rId24"/>
    <p:sldId id="264" r:id="rId25"/>
    <p:sldId id="261" r:id="rId26"/>
    <p:sldId id="262" r:id="rId27"/>
    <p:sldId id="265" r:id="rId28"/>
    <p:sldId id="266" r:id="rId29"/>
    <p:sldId id="278" r:id="rId30"/>
    <p:sldId id="303" r:id="rId31"/>
    <p:sldId id="304" r:id="rId32"/>
    <p:sldId id="279" r:id="rId33"/>
    <p:sldId id="258" r:id="rId34"/>
    <p:sldId id="293" r:id="rId35"/>
    <p:sldId id="290" r:id="rId36"/>
    <p:sldId id="292" r:id="rId37"/>
    <p:sldId id="295" r:id="rId38"/>
    <p:sldId id="296" r:id="rId39"/>
    <p:sldId id="297" r:id="rId40"/>
    <p:sldId id="298" r:id="rId41"/>
    <p:sldId id="299" r:id="rId42"/>
    <p:sldId id="280" r:id="rId43"/>
    <p:sldId id="267" r:id="rId44"/>
    <p:sldId id="270" r:id="rId45"/>
    <p:sldId id="268" r:id="rId46"/>
    <p:sldId id="269" r:id="rId47"/>
    <p:sldId id="30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64" y="9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B8DDA-F13D-6445-8E7E-387CBDE24AA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FB73-0A11-D24A-8416-6501BD01E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2" y="250800"/>
            <a:ext cx="7717134" cy="4929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62" y="5019263"/>
            <a:ext cx="7717134" cy="13342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862" y="5019263"/>
            <a:ext cx="77171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TUESDAY, APRIL 18, 2017</a:t>
            </a:r>
          </a:p>
          <a:p>
            <a:pPr algn="ctr"/>
            <a:endParaRPr lang="en-US" sz="300" dirty="0"/>
          </a:p>
          <a:p>
            <a:pPr algn="ctr"/>
            <a:r>
              <a:rPr lang="en-US" sz="2800" b="1" dirty="0" smtClean="0"/>
              <a:t>CROWNE PLAZA EXECUTIVE CENTER</a:t>
            </a:r>
          </a:p>
          <a:p>
            <a:pPr algn="ctr"/>
            <a:endParaRPr lang="en-US" sz="500" dirty="0"/>
          </a:p>
          <a:p>
            <a:pPr algn="ctr"/>
            <a:r>
              <a:rPr lang="en-US" dirty="0" smtClean="0"/>
              <a:t>4728 Constitution Avenue Baton Rouge, 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7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6. Exterior Sheathing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732" y="1798592"/>
            <a:ext cx="6510867" cy="3667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18977"/>
          <a:stretch/>
        </p:blipFill>
        <p:spPr>
          <a:xfrm>
            <a:off x="546100" y="4033188"/>
            <a:ext cx="8059351" cy="17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2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6. Exterior Sheathing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8516" t="5123" r="2554" b="1698"/>
          <a:stretch/>
        </p:blipFill>
        <p:spPr>
          <a:xfrm>
            <a:off x="711200" y="1835700"/>
            <a:ext cx="2455110" cy="37891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2452" t="4444" r="2017" b="2646"/>
          <a:stretch/>
        </p:blipFill>
        <p:spPr>
          <a:xfrm>
            <a:off x="3403599" y="1835699"/>
            <a:ext cx="5065892" cy="37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9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6. Exterior Sheathing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IMG_45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745975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3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6. Exterior Sheathing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DSCN455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69699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8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943698" y="2133600"/>
            <a:ext cx="4676520" cy="3258716"/>
            <a:chOff x="5377179" y="2518491"/>
            <a:chExt cx="5069197" cy="3481346"/>
          </a:xfrm>
        </p:grpSpPr>
        <p:sp>
          <p:nvSpPr>
            <p:cNvPr id="18" name="Rectangle 17"/>
            <p:cNvSpPr/>
            <p:nvPr/>
          </p:nvSpPr>
          <p:spPr>
            <a:xfrm>
              <a:off x="5525039" y="4644397"/>
              <a:ext cx="4921337" cy="137167"/>
            </a:xfrm>
            <a:prstGeom prst="rect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95192" y="4331117"/>
              <a:ext cx="795864" cy="30570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50597" y="4781564"/>
              <a:ext cx="321732" cy="121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306318" y="4781564"/>
              <a:ext cx="321732" cy="12182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7495192" y="2751347"/>
              <a:ext cx="795864" cy="1579768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39401" y="3802359"/>
              <a:ext cx="1420905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Subfloor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06694" y="3145308"/>
              <a:ext cx="1331273" cy="92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/>
                <a:t>Wall</a:t>
              </a:r>
            </a:p>
            <a:p>
              <a:pPr algn="r"/>
              <a:r>
                <a:rPr lang="en-US" dirty="0" smtClean="0"/>
                <a:t>Framing</a:t>
              </a:r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525039" y="4596712"/>
              <a:ext cx="1841038" cy="6350"/>
            </a:xfrm>
            <a:prstGeom prst="line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8428359" y="4596712"/>
              <a:ext cx="2018016" cy="6350"/>
            </a:xfrm>
            <a:prstGeom prst="line">
              <a:avLst/>
            </a:prstGeom>
            <a:ln w="762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8422106" y="4135079"/>
              <a:ext cx="64110" cy="431799"/>
            </a:xfrm>
            <a:custGeom>
              <a:avLst/>
              <a:gdLst>
                <a:gd name="connsiteX0" fmla="*/ 63500 w 63500"/>
                <a:gd name="connsiteY0" fmla="*/ 425450 h 425450"/>
                <a:gd name="connsiteX1" fmla="*/ 6350 w 63500"/>
                <a:gd name="connsiteY1" fmla="*/ 425450 h 425450"/>
                <a:gd name="connsiteX2" fmla="*/ 0 w 63500"/>
                <a:gd name="connsiteY2" fmla="*/ 0 h 425450"/>
                <a:gd name="connsiteX3" fmla="*/ 38100 w 63500"/>
                <a:gd name="connsiteY3" fmla="*/ 69850 h 425450"/>
                <a:gd name="connsiteX4" fmla="*/ 63500 w 63500"/>
                <a:gd name="connsiteY4" fmla="*/ 425450 h 425450"/>
                <a:gd name="connsiteX0" fmla="*/ 63500 w 63500"/>
                <a:gd name="connsiteY0" fmla="*/ 425450 h 425450"/>
                <a:gd name="connsiteX1" fmla="*/ 6350 w 63500"/>
                <a:gd name="connsiteY1" fmla="*/ 425450 h 425450"/>
                <a:gd name="connsiteX2" fmla="*/ 0 w 63500"/>
                <a:gd name="connsiteY2" fmla="*/ 0 h 425450"/>
                <a:gd name="connsiteX3" fmla="*/ 63500 w 63500"/>
                <a:gd name="connsiteY3" fmla="*/ 69850 h 425450"/>
                <a:gd name="connsiteX4" fmla="*/ 63500 w 63500"/>
                <a:gd name="connsiteY4" fmla="*/ 425450 h 425450"/>
                <a:gd name="connsiteX0" fmla="*/ 64111 w 64111"/>
                <a:gd name="connsiteY0" fmla="*/ 425450 h 431800"/>
                <a:gd name="connsiteX1" fmla="*/ 611 w 64111"/>
                <a:gd name="connsiteY1" fmla="*/ 431800 h 431800"/>
                <a:gd name="connsiteX2" fmla="*/ 611 w 64111"/>
                <a:gd name="connsiteY2" fmla="*/ 0 h 431800"/>
                <a:gd name="connsiteX3" fmla="*/ 64111 w 64111"/>
                <a:gd name="connsiteY3" fmla="*/ 69850 h 431800"/>
                <a:gd name="connsiteX4" fmla="*/ 64111 w 64111"/>
                <a:gd name="connsiteY4" fmla="*/ 425450 h 431800"/>
                <a:gd name="connsiteX0" fmla="*/ 64111 w 64111"/>
                <a:gd name="connsiteY0" fmla="*/ 431800 h 431800"/>
                <a:gd name="connsiteX1" fmla="*/ 611 w 64111"/>
                <a:gd name="connsiteY1" fmla="*/ 431800 h 431800"/>
                <a:gd name="connsiteX2" fmla="*/ 611 w 64111"/>
                <a:gd name="connsiteY2" fmla="*/ 0 h 431800"/>
                <a:gd name="connsiteX3" fmla="*/ 64111 w 64111"/>
                <a:gd name="connsiteY3" fmla="*/ 69850 h 431800"/>
                <a:gd name="connsiteX4" fmla="*/ 64111 w 64111"/>
                <a:gd name="connsiteY4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11" h="431800">
                  <a:moveTo>
                    <a:pt x="64111" y="431800"/>
                  </a:moveTo>
                  <a:lnTo>
                    <a:pt x="611" y="431800"/>
                  </a:lnTo>
                  <a:cubicBezTo>
                    <a:pt x="-1506" y="289983"/>
                    <a:pt x="2728" y="141817"/>
                    <a:pt x="611" y="0"/>
                  </a:cubicBezTo>
                  <a:lnTo>
                    <a:pt x="64111" y="69850"/>
                  </a:lnTo>
                  <a:lnTo>
                    <a:pt x="64111" y="431800"/>
                  </a:lnTo>
                  <a:close/>
                </a:path>
              </a:pathLst>
            </a:custGeom>
            <a:solidFill>
              <a:srgbClr val="694624"/>
            </a:solidFill>
            <a:ln>
              <a:solidFill>
                <a:srgbClr val="69462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flipH="1">
              <a:off x="7310339" y="4134360"/>
              <a:ext cx="64110" cy="431799"/>
            </a:xfrm>
            <a:custGeom>
              <a:avLst/>
              <a:gdLst>
                <a:gd name="connsiteX0" fmla="*/ 63500 w 63500"/>
                <a:gd name="connsiteY0" fmla="*/ 425450 h 425450"/>
                <a:gd name="connsiteX1" fmla="*/ 6350 w 63500"/>
                <a:gd name="connsiteY1" fmla="*/ 425450 h 425450"/>
                <a:gd name="connsiteX2" fmla="*/ 0 w 63500"/>
                <a:gd name="connsiteY2" fmla="*/ 0 h 425450"/>
                <a:gd name="connsiteX3" fmla="*/ 38100 w 63500"/>
                <a:gd name="connsiteY3" fmla="*/ 69850 h 425450"/>
                <a:gd name="connsiteX4" fmla="*/ 63500 w 63500"/>
                <a:gd name="connsiteY4" fmla="*/ 425450 h 425450"/>
                <a:gd name="connsiteX0" fmla="*/ 63500 w 63500"/>
                <a:gd name="connsiteY0" fmla="*/ 425450 h 425450"/>
                <a:gd name="connsiteX1" fmla="*/ 6350 w 63500"/>
                <a:gd name="connsiteY1" fmla="*/ 425450 h 425450"/>
                <a:gd name="connsiteX2" fmla="*/ 0 w 63500"/>
                <a:gd name="connsiteY2" fmla="*/ 0 h 425450"/>
                <a:gd name="connsiteX3" fmla="*/ 63500 w 63500"/>
                <a:gd name="connsiteY3" fmla="*/ 69850 h 425450"/>
                <a:gd name="connsiteX4" fmla="*/ 63500 w 63500"/>
                <a:gd name="connsiteY4" fmla="*/ 425450 h 425450"/>
                <a:gd name="connsiteX0" fmla="*/ 64111 w 64111"/>
                <a:gd name="connsiteY0" fmla="*/ 425450 h 431800"/>
                <a:gd name="connsiteX1" fmla="*/ 611 w 64111"/>
                <a:gd name="connsiteY1" fmla="*/ 431800 h 431800"/>
                <a:gd name="connsiteX2" fmla="*/ 611 w 64111"/>
                <a:gd name="connsiteY2" fmla="*/ 0 h 431800"/>
                <a:gd name="connsiteX3" fmla="*/ 64111 w 64111"/>
                <a:gd name="connsiteY3" fmla="*/ 69850 h 431800"/>
                <a:gd name="connsiteX4" fmla="*/ 64111 w 64111"/>
                <a:gd name="connsiteY4" fmla="*/ 425450 h 431800"/>
                <a:gd name="connsiteX0" fmla="*/ 64111 w 64111"/>
                <a:gd name="connsiteY0" fmla="*/ 431800 h 431800"/>
                <a:gd name="connsiteX1" fmla="*/ 611 w 64111"/>
                <a:gd name="connsiteY1" fmla="*/ 431800 h 431800"/>
                <a:gd name="connsiteX2" fmla="*/ 611 w 64111"/>
                <a:gd name="connsiteY2" fmla="*/ 0 h 431800"/>
                <a:gd name="connsiteX3" fmla="*/ 64111 w 64111"/>
                <a:gd name="connsiteY3" fmla="*/ 69850 h 431800"/>
                <a:gd name="connsiteX4" fmla="*/ 64111 w 64111"/>
                <a:gd name="connsiteY4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11" h="431800">
                  <a:moveTo>
                    <a:pt x="64111" y="431800"/>
                  </a:moveTo>
                  <a:lnTo>
                    <a:pt x="611" y="431800"/>
                  </a:lnTo>
                  <a:cubicBezTo>
                    <a:pt x="-1506" y="289983"/>
                    <a:pt x="2728" y="141817"/>
                    <a:pt x="611" y="0"/>
                  </a:cubicBezTo>
                  <a:lnTo>
                    <a:pt x="64111" y="69850"/>
                  </a:lnTo>
                  <a:lnTo>
                    <a:pt x="64111" y="431800"/>
                  </a:lnTo>
                  <a:close/>
                </a:path>
              </a:pathLst>
            </a:custGeom>
            <a:solidFill>
              <a:srgbClr val="694624"/>
            </a:solidFill>
            <a:ln>
              <a:solidFill>
                <a:srgbClr val="69462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299434" y="2757697"/>
              <a:ext cx="116226" cy="1839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378777" y="2772405"/>
              <a:ext cx="116226" cy="1839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7075910" y="3836225"/>
              <a:ext cx="661135" cy="6574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7237967" y="3489951"/>
              <a:ext cx="499078" cy="1847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8835009" y="4274780"/>
              <a:ext cx="471310" cy="4610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508337" y="2518491"/>
              <a:ext cx="1247417" cy="50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Drywall</a:t>
              </a: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8415660" y="3026321"/>
              <a:ext cx="523741" cy="978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835008" y="3243310"/>
              <a:ext cx="830161" cy="507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Trim</a:t>
              </a:r>
              <a:endParaRPr lang="en-US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8486216" y="3674704"/>
              <a:ext cx="453185" cy="6000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377179" y="3973103"/>
              <a:ext cx="133347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Flooring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572343" y="4325589"/>
              <a:ext cx="138323" cy="2405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99519" y="4442363"/>
            <a:ext cx="1175880" cy="860687"/>
            <a:chOff x="2858074" y="4910491"/>
            <a:chExt cx="1175880" cy="860687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2921579" y="4910491"/>
              <a:ext cx="0" cy="82990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40816" y="4910491"/>
              <a:ext cx="0" cy="82990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858074" y="5371068"/>
              <a:ext cx="1175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up to 6”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10638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8. Room vs. Footprint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26163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729" y="2313353"/>
            <a:ext cx="4912605" cy="35139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72240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Individual Room Sf. Totals = 1,304.55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10638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8. Room vs. Footprint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271516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796" y="2323402"/>
            <a:ext cx="4920292" cy="3520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73972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Footprint Sf. Total = 1,438.18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10638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8. Room vs. Footprint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7568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0" y="185786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Room Sf. vs. Footprint Sf.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61067" y="2855495"/>
            <a:ext cx="59097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1,305 sf. Individual Rooms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u="sng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1,438</a:t>
            </a:r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sf. Footprint 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  133 sf. Missing Scope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133sf. @ 80/sf. = $10,640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10638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8. Room vs. Footprint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4237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8" name="TextBox 17"/>
          <p:cNvSpPr txBox="1"/>
          <p:nvPr/>
        </p:nvSpPr>
        <p:spPr>
          <a:xfrm>
            <a:off x="0" y="110638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5. Subflooring via 8. Footprint Measurement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03" y="2046358"/>
            <a:ext cx="8305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9. BX vs. Romex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140" y="2020454"/>
            <a:ext cx="56161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2666790" y="1907493"/>
            <a:ext cx="5765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Ex Carpenter, Builder, GC, CM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Building Damage Estimator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Building Damage Expert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Certified Appraiser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Certified Umpire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Insurance Claims Expert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Certified EIFS Inspector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Insurance Adjuster</a:t>
            </a:r>
          </a:p>
        </p:txBody>
      </p:sp>
      <p:pic>
        <p:nvPicPr>
          <p:cNvPr id="17" name="Picture 16" descr="DSCN727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62000" y="1805885"/>
            <a:ext cx="1904790" cy="37149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1193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Panelist: Jeffrey S. Major</a:t>
            </a:r>
            <a:endParaRPr lang="en-US" sz="28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8717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657" y="2020454"/>
            <a:ext cx="5624051" cy="3657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9. BX vs. Romex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9826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463" y="2020454"/>
            <a:ext cx="5597040" cy="3657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9. BX vs. Romex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769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307" y="1956954"/>
            <a:ext cx="5610942" cy="3657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9. BX vs. Romex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272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" y="2332645"/>
            <a:ext cx="7315200" cy="29396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10. Removal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of Dry vs. Wet Building Components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886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10. Removal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of Dry vs. Wet Building Components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" y="2843802"/>
            <a:ext cx="7315200" cy="16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5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-292100" y="287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439759"/>
            <a:ext cx="7315200" cy="32904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10. Removal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of Dry vs. Wet Building Components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774322"/>
            <a:ext cx="7315200" cy="14871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10. Removal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of Dry vs. Wet Building Components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" y="2324355"/>
            <a:ext cx="7315200" cy="29479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10. Removal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of Dry vs. Wet Building Components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2331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00" y="2449486"/>
            <a:ext cx="7315200" cy="20861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10. Removal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of Dry vs. Wet Building Components</a:t>
            </a:r>
            <a:endParaRPr lang="en-US" sz="32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591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0" y="11007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12. Boiler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Related Scope and Line Items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083" y="1745975"/>
            <a:ext cx="361405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1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0" y="11516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Licensed Public Adjuster / Independent Adjuster</a:t>
            </a:r>
            <a:endParaRPr lang="en-US" sz="28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756" y="1659915"/>
            <a:ext cx="190097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Arizona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California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Colorado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Connecticut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Delaware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D.C.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Florida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Georgia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Hawaii</a:t>
            </a:r>
          </a:p>
          <a:p>
            <a:r>
              <a:rPr lang="en-US" sz="24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Idaho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Indiana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0850" y="1660354"/>
            <a:ext cx="289581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Iowa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Kansas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Kentucky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Louisiana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Maine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Maryland</a:t>
            </a:r>
          </a:p>
          <a:p>
            <a:r>
              <a:rPr lang="en-US" sz="24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Michigan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Minnesota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Mississippi</a:t>
            </a:r>
          </a:p>
          <a:p>
            <a:r>
              <a:rPr lang="en-US" sz="24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Montana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Nebraska</a:t>
            </a:r>
            <a:endParaRPr lang="en-US" sz="24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02668" y="1660354"/>
            <a:ext cx="22520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Nevada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New Hampshire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New Jersey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New Mexico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New York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North Carolina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North Dakota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Ohio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Oklahoma</a:t>
            </a:r>
          </a:p>
          <a:p>
            <a:r>
              <a:rPr lang="en-US" sz="24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Oregon</a:t>
            </a:r>
          </a:p>
          <a:p>
            <a:r>
              <a:rPr lang="en-US" sz="24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Rhode </a:t>
            </a:r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Island</a:t>
            </a:r>
            <a:endParaRPr lang="en-US" sz="24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22495" y="1659915"/>
            <a:ext cx="262466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South Carolina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Tennessee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Texas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Utah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Vermont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Virginia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Washington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West Virginia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Wyoming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Puerto Rico</a:t>
            </a:r>
          </a:p>
          <a:p>
            <a:r>
              <a:rPr lang="en-US" sz="24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Virgin Islands</a:t>
            </a:r>
            <a:endParaRPr lang="en-US" sz="24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066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66" y="3093290"/>
            <a:ext cx="8763000" cy="10416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1007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12. Boiler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Related Scope and Line Items</a:t>
            </a:r>
          </a:p>
        </p:txBody>
      </p:sp>
    </p:spTree>
    <p:extLst>
      <p:ext uri="{BB962C8B-B14F-4D97-AF65-F5344CB8AC3E}">
        <p14:creationId xmlns:p14="http://schemas.microsoft.com/office/powerpoint/2010/main" val="294272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0" y="11007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12. Boiler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Related Scope and Line Items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282" y="1745975"/>
            <a:ext cx="546111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2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53" y="2048933"/>
            <a:ext cx="8658794" cy="36178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1007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12. Boiler </a:t>
            </a:r>
            <a:r>
              <a:rPr lang="en-US" sz="32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Related Scope and Line Items</a:t>
            </a:r>
          </a:p>
        </p:txBody>
      </p:sp>
    </p:spTree>
    <p:extLst>
      <p:ext uri="{BB962C8B-B14F-4D97-AF65-F5344CB8AC3E}">
        <p14:creationId xmlns:p14="http://schemas.microsoft.com/office/powerpoint/2010/main" val="66066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14. Flood Cut vs. Square Foot Drywall Scope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2463801"/>
            <a:ext cx="8572500" cy="7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5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14. Flood Cut vs. Square Foot Drywall Scope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2463801"/>
            <a:ext cx="8572500" cy="7793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00" y="3911601"/>
            <a:ext cx="8572500" cy="14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368" y="1745975"/>
            <a:ext cx="5619031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758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029" y="1712527"/>
            <a:ext cx="5493471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398526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382" y="1696994"/>
            <a:ext cx="5457217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85003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181" y="1712527"/>
            <a:ext cx="6194322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266439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800" y="1696994"/>
            <a:ext cx="5054600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426176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3522"/>
          <a:stretch/>
        </p:blipFill>
        <p:spPr>
          <a:xfrm>
            <a:off x="2089729" y="1947333"/>
            <a:ext cx="5126401" cy="33249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1516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Authorized NFIP Adjuster Through May 31, 2017</a:t>
            </a:r>
            <a:endParaRPr lang="en-US" sz="28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031" y="1696994"/>
            <a:ext cx="6138472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312182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301" y="1696994"/>
            <a:ext cx="6018989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Foundation Damage</a:t>
            </a:r>
          </a:p>
        </p:txBody>
      </p:sp>
    </p:spTree>
    <p:extLst>
      <p:ext uri="{BB962C8B-B14F-4D97-AF65-F5344CB8AC3E}">
        <p14:creationId xmlns:p14="http://schemas.microsoft.com/office/powerpoint/2010/main" val="302429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2" y="250800"/>
            <a:ext cx="7717134" cy="4929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62" y="5019263"/>
            <a:ext cx="7717134" cy="13342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862" y="5019263"/>
            <a:ext cx="77171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/>
          </a:p>
          <a:p>
            <a:pPr algn="ctr"/>
            <a:r>
              <a:rPr lang="en-US" sz="2800" b="1" dirty="0" smtClean="0"/>
              <a:t>CROWNE PLAZA EXECUTIVE CENTER</a:t>
            </a:r>
          </a:p>
          <a:p>
            <a:pPr algn="ctr"/>
            <a:endParaRPr lang="en-US" sz="500" dirty="0"/>
          </a:p>
          <a:p>
            <a:pPr algn="ctr"/>
            <a:r>
              <a:rPr lang="en-US" dirty="0" smtClean="0"/>
              <a:t>4728 Constitution Avenue Baton Rouge, LA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94862" y="4987359"/>
            <a:ext cx="7717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http://</a:t>
            </a:r>
            <a:r>
              <a:rPr lang="en-US" sz="2800" dirty="0" err="1">
                <a:solidFill>
                  <a:srgbClr val="FFFF00"/>
                </a:solidFill>
              </a:rPr>
              <a:t>skylineadjusters.com</a:t>
            </a:r>
            <a:r>
              <a:rPr lang="en-US" sz="2800" dirty="0">
                <a:solidFill>
                  <a:srgbClr val="FFFF00"/>
                </a:solidFill>
              </a:rPr>
              <a:t>/practical-guide/</a:t>
            </a:r>
          </a:p>
        </p:txBody>
      </p:sp>
    </p:spTree>
    <p:extLst>
      <p:ext uri="{BB962C8B-B14F-4D97-AF65-F5344CB8AC3E}">
        <p14:creationId xmlns:p14="http://schemas.microsoft.com/office/powerpoint/2010/main" val="365816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41" y="1712539"/>
            <a:ext cx="8858798" cy="3977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04259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“The more they pay the more they make”</a:t>
            </a:r>
          </a:p>
        </p:txBody>
      </p:sp>
    </p:spTree>
    <p:extLst>
      <p:ext uri="{BB962C8B-B14F-4D97-AF65-F5344CB8AC3E}">
        <p14:creationId xmlns:p14="http://schemas.microsoft.com/office/powerpoint/2010/main" val="111422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823" y="1656467"/>
            <a:ext cx="6453338" cy="41708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04259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“The more they pay the more they make”</a:t>
            </a:r>
          </a:p>
        </p:txBody>
      </p:sp>
    </p:spTree>
    <p:extLst>
      <p:ext uri="{BB962C8B-B14F-4D97-AF65-F5344CB8AC3E}">
        <p14:creationId xmlns:p14="http://schemas.microsoft.com/office/powerpoint/2010/main" val="305160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89" y="2082800"/>
            <a:ext cx="8300611" cy="2946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59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“The more they pay the more they make”</a:t>
            </a:r>
          </a:p>
        </p:txBody>
      </p:sp>
    </p:spTree>
    <p:extLst>
      <p:ext uri="{BB962C8B-B14F-4D97-AF65-F5344CB8AC3E}">
        <p14:creationId xmlns:p14="http://schemas.microsoft.com/office/powerpoint/2010/main" val="261123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0" y="42161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Adjusters </a:t>
            </a:r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are rewarded for Quantity not 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0" y="2425700"/>
            <a:ext cx="8433070" cy="1308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04259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“The more they pay the more they make”</a:t>
            </a:r>
          </a:p>
        </p:txBody>
      </p:sp>
    </p:spTree>
    <p:extLst>
      <p:ext uri="{BB962C8B-B14F-4D97-AF65-F5344CB8AC3E}">
        <p14:creationId xmlns:p14="http://schemas.microsoft.com/office/powerpoint/2010/main" val="298980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2" y="250800"/>
            <a:ext cx="7717134" cy="4929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862" y="5019263"/>
            <a:ext cx="7717134" cy="13342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862" y="5019263"/>
            <a:ext cx="77171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 smtClean="0"/>
          </a:p>
          <a:p>
            <a:pPr algn="ctr"/>
            <a:endParaRPr lang="en-US" sz="300" dirty="0"/>
          </a:p>
          <a:p>
            <a:pPr algn="ctr"/>
            <a:endParaRPr lang="en-US" sz="300" dirty="0"/>
          </a:p>
          <a:p>
            <a:pPr algn="ctr"/>
            <a:r>
              <a:rPr lang="en-US" sz="2800" b="1" dirty="0" smtClean="0"/>
              <a:t>CROWNE PLAZA EXECUTIVE CENTER</a:t>
            </a:r>
          </a:p>
          <a:p>
            <a:pPr algn="ctr"/>
            <a:endParaRPr lang="en-US" sz="500" dirty="0"/>
          </a:p>
          <a:p>
            <a:pPr algn="ctr"/>
            <a:r>
              <a:rPr lang="en-US" dirty="0" smtClean="0"/>
              <a:t>4728 Constitution Avenue Baton Rouge, LA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94862" y="4987359"/>
            <a:ext cx="7717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http://</a:t>
            </a:r>
            <a:r>
              <a:rPr lang="en-US" sz="2800" dirty="0" err="1">
                <a:solidFill>
                  <a:srgbClr val="FFFF00"/>
                </a:solidFill>
              </a:rPr>
              <a:t>skylineadjusters.com</a:t>
            </a:r>
            <a:r>
              <a:rPr lang="en-US" sz="2800" dirty="0">
                <a:solidFill>
                  <a:srgbClr val="FFFF00"/>
                </a:solidFill>
              </a:rPr>
              <a:t>/practical-guide/</a:t>
            </a:r>
          </a:p>
        </p:txBody>
      </p:sp>
    </p:spTree>
    <p:extLst>
      <p:ext uri="{BB962C8B-B14F-4D97-AF65-F5344CB8AC3E}">
        <p14:creationId xmlns:p14="http://schemas.microsoft.com/office/powerpoint/2010/main" val="135618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0646" y="1795454"/>
            <a:ext cx="6305987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Adjuster Experience</a:t>
            </a:r>
            <a:endParaRPr lang="en-US" sz="2400" dirty="0" smtClean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Authorized vs. Qualified</a:t>
            </a:r>
            <a:endParaRPr lang="en-US" sz="24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  <a:p>
            <a:pPr marL="914400" lvl="1" indent="-457200">
              <a:buFont typeface="Arial"/>
              <a:buChar char="•"/>
            </a:pPr>
            <a:endParaRPr lang="en-US" sz="9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Workload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Quality vs. Quantity</a:t>
            </a:r>
          </a:p>
          <a:p>
            <a:pPr marL="914400" lvl="1" indent="-457200">
              <a:buFont typeface="Arial"/>
              <a:buChar char="•"/>
            </a:pPr>
            <a:endParaRPr lang="en-US" sz="9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Mis</a:t>
            </a:r>
            <a:r>
              <a:rPr lang="en-US" sz="28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u</a:t>
            </a: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se of Xactimate &amp; Simsol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Proper line items</a:t>
            </a:r>
          </a:p>
          <a:p>
            <a:pPr marL="914400" lvl="1" indent="-457200">
              <a:buFont typeface="Arial"/>
              <a:buChar char="•"/>
            </a:pPr>
            <a:endParaRPr lang="en-US" sz="9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Instruction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FEMA vs. WYO or Independent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Why are flood estimates low?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5419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14 Systemic Deficiencies 1-7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965198" y="2069683"/>
            <a:ext cx="770466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Gas Lines &amp; Accessories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Sales tax Application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Items Excluded from Overhead and Profit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Remediation and Clean-up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Subflooring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Exterior Sheathing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Steel Brackets, Hangers, Plates and Accessories</a:t>
            </a:r>
          </a:p>
        </p:txBody>
      </p:sp>
    </p:spTree>
    <p:extLst>
      <p:ext uri="{BB962C8B-B14F-4D97-AF65-F5344CB8AC3E}">
        <p14:creationId xmlns:p14="http://schemas.microsoft.com/office/powerpoint/2010/main" val="255773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982134" y="2079063"/>
            <a:ext cx="731519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Room vs. Footprint Measurements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BX vs. Romex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Removal of Dry vs. Wet Building Components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Toilet Related Scope and Line Items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Boiler Related Scope and Line Items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Two Coat Seal and Paint Limitations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8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 Flood Cut vs. Square Foot Drywall Scope</a:t>
            </a:r>
            <a:endParaRPr lang="en-US" sz="28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14 Systemic Deficiencies 8-14 </a:t>
            </a:r>
          </a:p>
        </p:txBody>
      </p:sp>
    </p:spTree>
    <p:extLst>
      <p:ext uri="{BB962C8B-B14F-4D97-AF65-F5344CB8AC3E}">
        <p14:creationId xmlns:p14="http://schemas.microsoft.com/office/powerpoint/2010/main" val="43962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6. Exterior Sheathing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799" y="1733121"/>
            <a:ext cx="5562600" cy="38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9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b="40865"/>
          <a:stretch/>
        </p:blipFill>
        <p:spPr>
          <a:xfrm>
            <a:off x="0" y="1627372"/>
            <a:ext cx="9144000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8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Navigating the Flood Insurance Program</a:t>
            </a:r>
            <a:endParaRPr lang="en-US" sz="3200" dirty="0">
              <a:gradFill flip="none" rotWithShape="1">
                <a:gsLst>
                  <a:gs pos="12000">
                    <a:schemeClr val="tx2">
                      <a:lumMod val="90000"/>
                    </a:schemeClr>
                  </a:gs>
                  <a:gs pos="96000">
                    <a:srgbClr val="EBD175"/>
                  </a:gs>
                  <a:gs pos="39000">
                    <a:srgbClr val="D2C779"/>
                  </a:gs>
                  <a:gs pos="49000">
                    <a:srgbClr val="966816"/>
                  </a:gs>
                  <a:gs pos="55000">
                    <a:srgbClr val="A17A24"/>
                  </a:gs>
                  <a:gs pos="72000">
                    <a:srgbClr val="B29B35"/>
                  </a:gs>
                  <a:gs pos="20000">
                    <a:srgbClr val="DEC672"/>
                  </a:gs>
                  <a:gs pos="84000">
                    <a:srgbClr val="DEC672"/>
                  </a:gs>
                  <a:gs pos="0">
                    <a:srgbClr val="EBD175">
                      <a:alpha val="79000"/>
                    </a:srgbClr>
                  </a:gs>
                  <a:gs pos="28000">
                    <a:srgbClr val="DEC672"/>
                  </a:gs>
                </a:gsLst>
                <a:lin ang="5400000" scaled="0"/>
                <a:tileRect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122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 flip="none" rotWithShape="1">
                  <a:gsLst>
                    <a:gs pos="12000">
                      <a:schemeClr val="tx2">
                        <a:lumMod val="90000"/>
                      </a:schemeClr>
                    </a:gs>
                    <a:gs pos="96000">
                      <a:srgbClr val="EBD175"/>
                    </a:gs>
                    <a:gs pos="39000">
                      <a:srgbClr val="D2C779"/>
                    </a:gs>
                    <a:gs pos="49000">
                      <a:srgbClr val="966816"/>
                    </a:gs>
                    <a:gs pos="55000">
                      <a:srgbClr val="A17A24"/>
                    </a:gs>
                    <a:gs pos="72000">
                      <a:srgbClr val="B29B35"/>
                    </a:gs>
                    <a:gs pos="20000">
                      <a:srgbClr val="DEC672"/>
                    </a:gs>
                    <a:gs pos="84000">
                      <a:srgbClr val="DEC672"/>
                    </a:gs>
                    <a:gs pos="0">
                      <a:srgbClr val="EBD175">
                        <a:alpha val="79000"/>
                      </a:srgbClr>
                    </a:gs>
                    <a:gs pos="28000">
                      <a:srgbClr val="DEC672"/>
                    </a:gs>
                  </a:gsLst>
                  <a:lin ang="5400000" scaled="0"/>
                  <a:tileRect/>
                </a:gradFill>
              </a:rPr>
              <a:t>6. Exterior Sheathing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882900" y="863600"/>
            <a:ext cx="3314700" cy="0"/>
          </a:xfrm>
          <a:prstGeom prst="line">
            <a:avLst/>
          </a:prstGeom>
          <a:ln w="63500" cmpd="tri">
            <a:gradFill flip="none" rotWithShape="1">
              <a:gsLst>
                <a:gs pos="8000">
                  <a:srgbClr val="A17A24"/>
                </a:gs>
                <a:gs pos="100000">
                  <a:srgbClr val="F6DB7C"/>
                </a:gs>
                <a:gs pos="73000">
                  <a:srgbClr val="A17A24"/>
                </a:gs>
                <a:gs pos="21000">
                  <a:srgbClr val="B29B35"/>
                </a:gs>
                <a:gs pos="32000">
                  <a:srgbClr val="EBD175"/>
                </a:gs>
                <a:gs pos="47000">
                  <a:srgbClr val="F6DB7C"/>
                </a:gs>
                <a:gs pos="88000">
                  <a:srgbClr val="A17A24"/>
                </a:gs>
              </a:gsLst>
              <a:lin ang="0" scaled="1"/>
              <a:tileRect/>
            </a:gra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4641" y="5678054"/>
            <a:ext cx="8863184" cy="1303391"/>
            <a:chOff x="96541" y="5678054"/>
            <a:chExt cx="8863184" cy="1303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313" y="6019017"/>
              <a:ext cx="2689327" cy="573941"/>
            </a:xfrm>
            <a:prstGeom prst="rect">
              <a:avLst/>
            </a:prstGeom>
          </p:spPr>
        </p:pic>
        <p:pic>
          <p:nvPicPr>
            <p:cNvPr id="22" name="Picture 21" descr="Skyline_Adjusters_Logo_XXL.jpg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7" b="10307"/>
            <a:stretch/>
          </p:blipFill>
          <p:spPr>
            <a:xfrm>
              <a:off x="7336403" y="5827327"/>
              <a:ext cx="1623322" cy="914475"/>
            </a:xfrm>
            <a:prstGeom prst="rect">
              <a:avLst/>
            </a:prstGeom>
          </p:spPr>
        </p:pic>
        <p:pic>
          <p:nvPicPr>
            <p:cNvPr id="9" name="Picture 8" descr="14923799255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1" y="5678054"/>
              <a:ext cx="1955088" cy="130339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96350" y="5860775"/>
              <a:ext cx="2129949" cy="997225"/>
              <a:chOff x="4622589" y="6038985"/>
              <a:chExt cx="1806100" cy="734767"/>
            </a:xfrm>
          </p:grpSpPr>
          <p:pic>
            <p:nvPicPr>
              <p:cNvPr id="3" name="Picture 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65"/>
              <a:stretch/>
            </p:blipFill>
            <p:spPr>
              <a:xfrm>
                <a:off x="4622589" y="6038985"/>
                <a:ext cx="1806100" cy="642873"/>
              </a:xfrm>
              <a:prstGeom prst="rect">
                <a:avLst/>
              </a:prstGeom>
            </p:spPr>
          </p:pic>
          <p:pic>
            <p:nvPicPr>
              <p:cNvPr id="23" name="Picture 22" descr="eDMX4AWbo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03" t="64183" r="29904"/>
              <a:stretch/>
            </p:blipFill>
            <p:spPr>
              <a:xfrm>
                <a:off x="4752288" y="6543494"/>
                <a:ext cx="1028700" cy="230258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732" y="1798592"/>
            <a:ext cx="6510867" cy="36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9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1612</TotalTime>
  <Words>817</Words>
  <Application>Microsoft Macintosh PowerPoint</Application>
  <PresentationFormat>On-screen Show (4:3)</PresentationFormat>
  <Paragraphs>211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Major</dc:creator>
  <cp:lastModifiedBy>Jeffrey Major</cp:lastModifiedBy>
  <cp:revision>36</cp:revision>
  <cp:lastPrinted>2017-04-18T20:59:10Z</cp:lastPrinted>
  <dcterms:created xsi:type="dcterms:W3CDTF">2017-04-16T21:22:03Z</dcterms:created>
  <dcterms:modified xsi:type="dcterms:W3CDTF">2017-04-18T21:53:40Z</dcterms:modified>
</cp:coreProperties>
</file>